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3" r:id="rId18"/>
    <p:sldId id="274" r:id="rId19"/>
    <p:sldId id="271" r:id="rId20"/>
    <p:sldId id="275" r:id="rId21"/>
    <p:sldId id="276" r:id="rId22"/>
    <p:sldId id="277" r:id="rId23"/>
    <p:sldId id="278" r:id="rId24"/>
    <p:sldId id="279" r:id="rId2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DF10B8-F2A5-7F57-6360-C7F49263E3F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60B2FD94-269F-440E-3F6E-4C90D25F84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E12A3853-2066-EB91-A700-9124CC3A041A}"/>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DA9E0171-14E3-0CE6-4C80-15FDC4451B53}"/>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36DC478-FC9E-1881-FE31-16FD4F8F21CE}"/>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163018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8C0EC6-F9A6-7FD9-BD3D-779DE3C662BD}"/>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DB4CB93C-5504-AB37-E5A2-4E30E44A4FE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F60F853-BD7C-113E-7F72-A67E731F1153}"/>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71224B3A-61F8-1CC3-3DC3-AA614A47DAA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1F6C3016-7997-2192-4518-94DA55A34B88}"/>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1487206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9A2BAE32-A039-791A-9ABE-6544D332E336}"/>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652A52B-65CF-D90C-CE36-860A6D304DD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1B465DB-CC33-37C7-D8F4-38AF2470CFC1}"/>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8946EF0C-7648-E1F5-084B-AE0D7E3E059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A3FE5F36-2C60-8167-A7E6-3097FAC9D00D}"/>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988293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86DD48-D932-08CF-BC06-08F98892911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2FB19028-2C8D-016D-BC29-B4FF1CDA089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28272C4-9246-B805-99BE-E7F3F79BB25E}"/>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66E66719-BD92-42E5-DC2D-A0E51C0E58B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73EFBDA-4C0A-F161-5796-2654455B476A}"/>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939405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F5F008-1B0C-C32B-A148-36904EFA8148}"/>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B3638B6-8B95-708E-0278-5E122CBB6E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756744C9-B92C-22CA-82B1-E81F2B80D81C}"/>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35C6CD98-4065-694F-0E25-E31E0FA6524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0B37CFF-7C7C-1982-BBA3-6C2477E297DC}"/>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4017168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148457-F4D9-8595-4883-8464E4F70D7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AAF76C8C-0A2C-967E-5B7D-F3D3AA137DBD}"/>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CC1A6862-EA5D-835B-66DD-15F9E1986C0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62B13284-C330-6F43-C37A-AD27FA1A4542}"/>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6" name="Нижний колонтитул 5">
            <a:extLst>
              <a:ext uri="{FF2B5EF4-FFF2-40B4-BE49-F238E27FC236}">
                <a16:creationId xmlns:a16="http://schemas.microsoft.com/office/drawing/2014/main" id="{3AD00D0D-E5E8-0EBC-B21F-D65D1C0BCC4C}"/>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89B25C05-3903-0588-D8A9-5D5A3C5F8ED8}"/>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322450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0E4746-284B-B62E-3B57-72E2FE1AAB94}"/>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3A9187EA-06E2-E696-0079-60F7188280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5664CEB3-A95D-79B3-69C9-633C4D23EC45}"/>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D137413-FC74-D1BA-AF4F-E875F073B7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951F3EA4-3B29-0E7A-F64C-473A86D51A5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16660687-0B82-FABB-0439-130BA864AE55}"/>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8" name="Нижний колонтитул 7">
            <a:extLst>
              <a:ext uri="{FF2B5EF4-FFF2-40B4-BE49-F238E27FC236}">
                <a16:creationId xmlns:a16="http://schemas.microsoft.com/office/drawing/2014/main" id="{2D158A28-6DCA-58CD-21E2-E80BFE76FCD8}"/>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94ECBED5-1716-29E0-DC25-ACDE4273D791}"/>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2848871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E547292-DA63-E42A-68C3-E396BA30E16A}"/>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76391A72-C110-92D6-9E29-795674C3519D}"/>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4" name="Нижний колонтитул 3">
            <a:extLst>
              <a:ext uri="{FF2B5EF4-FFF2-40B4-BE49-F238E27FC236}">
                <a16:creationId xmlns:a16="http://schemas.microsoft.com/office/drawing/2014/main" id="{406538D6-9990-6E25-9B7C-4D5F2B113517}"/>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1DCEF4D1-168B-B320-FE93-389B727CE2CB}"/>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3342704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6EA04C6-028F-8CD2-1AA5-FEAABFB565B7}"/>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3" name="Нижний колонтитул 2">
            <a:extLst>
              <a:ext uri="{FF2B5EF4-FFF2-40B4-BE49-F238E27FC236}">
                <a16:creationId xmlns:a16="http://schemas.microsoft.com/office/drawing/2014/main" id="{A76C549F-86D6-5104-F319-5F5C436B4B58}"/>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25BB3BEB-456B-A34B-CE9B-3B126C0DDAE7}"/>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2348011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1033F3-8E89-BCAD-919E-843C175D754D}"/>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69AAD9A8-7EBC-38C9-EEAA-D530B39FB1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8AB30251-30A8-E175-D99E-8FD670132D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3EE01C1-0D96-961C-2DA1-3F688BE6E92C}"/>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6" name="Нижний колонтитул 5">
            <a:extLst>
              <a:ext uri="{FF2B5EF4-FFF2-40B4-BE49-F238E27FC236}">
                <a16:creationId xmlns:a16="http://schemas.microsoft.com/office/drawing/2014/main" id="{BC18D750-AC7F-F3C5-490F-0086FAF13DB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B2045AC-51E7-C2FB-92C3-687B376F82EB}"/>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3213009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73135A-424F-32F7-B83C-577795871FE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2F273765-DCE7-4D3D-2556-F78BAC2842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FEB02ACA-731C-BB9A-BCB7-18364CF6B7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83DBA32-F2D2-11D9-FDA7-CB19FB2859C6}"/>
              </a:ext>
            </a:extLst>
          </p:cNvPr>
          <p:cNvSpPr>
            <a:spLocks noGrp="1"/>
          </p:cNvSpPr>
          <p:nvPr>
            <p:ph type="dt" sz="half" idx="10"/>
          </p:nvPr>
        </p:nvSpPr>
        <p:spPr/>
        <p:txBody>
          <a:bodyPr/>
          <a:lstStyle/>
          <a:p>
            <a:fld id="{8EBA397E-085F-424D-A1E2-3CDCA2CDD52B}" type="datetimeFigureOut">
              <a:rPr lang="ru-RU" smtClean="0"/>
              <a:t>15.02.2023</a:t>
            </a:fld>
            <a:endParaRPr lang="ru-RU"/>
          </a:p>
        </p:txBody>
      </p:sp>
      <p:sp>
        <p:nvSpPr>
          <p:cNvPr id="6" name="Нижний колонтитул 5">
            <a:extLst>
              <a:ext uri="{FF2B5EF4-FFF2-40B4-BE49-F238E27FC236}">
                <a16:creationId xmlns:a16="http://schemas.microsoft.com/office/drawing/2014/main" id="{DD8405EC-0CB5-A2EE-AB26-250D28DB649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56D770C-5D55-8251-BB2D-55FC2ADCB233}"/>
              </a:ext>
            </a:extLst>
          </p:cNvPr>
          <p:cNvSpPr>
            <a:spLocks noGrp="1"/>
          </p:cNvSpPr>
          <p:nvPr>
            <p:ph type="sldNum" sz="quarter" idx="12"/>
          </p:nvPr>
        </p:nvSpPr>
        <p:spPr/>
        <p:txBody>
          <a:bodyPr/>
          <a:lstStyle/>
          <a:p>
            <a:fld id="{AD0A7671-B191-4B94-A281-AA7C9205D187}" type="slidenum">
              <a:rPr lang="ru-RU" smtClean="0"/>
              <a:t>‹#›</a:t>
            </a:fld>
            <a:endParaRPr lang="ru-RU"/>
          </a:p>
        </p:txBody>
      </p:sp>
    </p:spTree>
    <p:extLst>
      <p:ext uri="{BB962C8B-B14F-4D97-AF65-F5344CB8AC3E}">
        <p14:creationId xmlns:p14="http://schemas.microsoft.com/office/powerpoint/2010/main" val="582502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4F136A-8A32-6866-1428-B8832EE76D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39237B5-33CF-BD1E-0D97-31B9A937B6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6054F33-DA26-FAD3-F124-FA825E7D8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A397E-085F-424D-A1E2-3CDCA2CDD52B}" type="datetimeFigureOut">
              <a:rPr lang="ru-RU" smtClean="0"/>
              <a:t>15.02.2023</a:t>
            </a:fld>
            <a:endParaRPr lang="ru-RU"/>
          </a:p>
        </p:txBody>
      </p:sp>
      <p:sp>
        <p:nvSpPr>
          <p:cNvPr id="5" name="Нижний колонтитул 4">
            <a:extLst>
              <a:ext uri="{FF2B5EF4-FFF2-40B4-BE49-F238E27FC236}">
                <a16:creationId xmlns:a16="http://schemas.microsoft.com/office/drawing/2014/main" id="{B368D6D2-8FB9-F4A5-3895-0B3FB9165A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AC5A50E8-09F9-7107-AFD5-119B208201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0A7671-B191-4B94-A281-AA7C9205D187}" type="slidenum">
              <a:rPr lang="ru-RU" smtClean="0"/>
              <a:t>‹#›</a:t>
            </a:fld>
            <a:endParaRPr lang="ru-RU"/>
          </a:p>
        </p:txBody>
      </p:sp>
    </p:spTree>
    <p:extLst>
      <p:ext uri="{BB962C8B-B14F-4D97-AF65-F5344CB8AC3E}">
        <p14:creationId xmlns:p14="http://schemas.microsoft.com/office/powerpoint/2010/main" val="1545076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FF27AC-298B-60C7-B398-C8081BD0D19A}"/>
              </a:ext>
            </a:extLst>
          </p:cNvPr>
          <p:cNvSpPr>
            <a:spLocks noGrp="1"/>
          </p:cNvSpPr>
          <p:nvPr>
            <p:ph type="ctrTitle"/>
          </p:nvPr>
        </p:nvSpPr>
        <p:spPr/>
        <p:txBody>
          <a:bodyPr/>
          <a:lstStyle/>
          <a:p>
            <a:r>
              <a:rPr lang="en-US" dirty="0"/>
              <a:t>From Shared Values to Cultural Dimensions</a:t>
            </a:r>
            <a:endParaRPr lang="ru-RU" dirty="0"/>
          </a:p>
        </p:txBody>
      </p:sp>
    </p:spTree>
    <p:extLst>
      <p:ext uri="{BB962C8B-B14F-4D97-AF65-F5344CB8AC3E}">
        <p14:creationId xmlns:p14="http://schemas.microsoft.com/office/powerpoint/2010/main" val="3091179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59229A-6701-519D-C73E-CBCB88983CAC}"/>
              </a:ext>
            </a:extLst>
          </p:cNvPr>
          <p:cNvSpPr>
            <a:spLocks noGrp="1"/>
          </p:cNvSpPr>
          <p:nvPr>
            <p:ph type="title"/>
          </p:nvPr>
        </p:nvSpPr>
        <p:spPr>
          <a:xfrm>
            <a:off x="838199" y="365126"/>
            <a:ext cx="11057389" cy="473774"/>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FABE64D0-D79E-DF81-74FC-CFF0C29349E8}"/>
              </a:ext>
            </a:extLst>
          </p:cNvPr>
          <p:cNvSpPr>
            <a:spLocks noGrp="1"/>
          </p:cNvSpPr>
          <p:nvPr>
            <p:ph idx="1"/>
          </p:nvPr>
        </p:nvSpPr>
        <p:spPr>
          <a:xfrm>
            <a:off x="302003" y="1107347"/>
            <a:ext cx="11660697" cy="5069616"/>
          </a:xfrm>
        </p:spPr>
        <p:txBody>
          <a:bodyPr>
            <a:normAutofit fontScale="92500"/>
          </a:bodyPr>
          <a:lstStyle/>
          <a:p>
            <a:r>
              <a:rPr lang="en-US" dirty="0"/>
              <a:t>According to Rokeach (1979: 328), there are terminal values and instrumental values. </a:t>
            </a:r>
          </a:p>
          <a:p>
            <a:pPr marL="0" indent="0">
              <a:buNone/>
            </a:pPr>
            <a:r>
              <a:rPr lang="en-US" dirty="0"/>
              <a:t>‘Terminal values’ are goals that people might want to achieve in life, such as friendship, love, happiness, wisdom and peace, </a:t>
            </a:r>
            <a:r>
              <a:rPr lang="en-US" dirty="0" err="1"/>
              <a:t>while‘instrumental</a:t>
            </a:r>
            <a:r>
              <a:rPr lang="en-US" dirty="0"/>
              <a:t> values’ are means of </a:t>
            </a:r>
            <a:r>
              <a:rPr lang="en-US" dirty="0" err="1"/>
              <a:t>behaviour</a:t>
            </a:r>
            <a:r>
              <a:rPr lang="en-US" dirty="0"/>
              <a:t> for reaching one’s goals, </a:t>
            </a:r>
            <a:r>
              <a:rPr lang="en-US" dirty="0" err="1"/>
              <a:t>e.g.courage</a:t>
            </a:r>
            <a:r>
              <a:rPr lang="en-US" dirty="0"/>
              <a:t>, honesty, imagination, independence, forgiveness. Values are the standards that guide our daily choices, attitudes and actions which are learned at an early age. </a:t>
            </a:r>
          </a:p>
          <a:p>
            <a:pPr marL="0" indent="0">
              <a:buNone/>
            </a:pPr>
            <a:r>
              <a:rPr lang="en-US" dirty="0"/>
              <a:t>These values serve as internal reference points that shape a person’s attitudes and opinions and vary among different groups in different cultures. Such values have a tremendous impact on us whether we are aware of them or not. At our very core is our belief system, which tends to be the most stable and is hard to change. Attitudes are the result of our beliefs and tend to be consistent with them. Our opinions are at the edges of our belief system and have a tendency to be the most easily changeable.</a:t>
            </a:r>
            <a:endParaRPr lang="ru-RU" dirty="0"/>
          </a:p>
        </p:txBody>
      </p:sp>
    </p:spTree>
    <p:extLst>
      <p:ext uri="{BB962C8B-B14F-4D97-AF65-F5344CB8AC3E}">
        <p14:creationId xmlns:p14="http://schemas.microsoft.com/office/powerpoint/2010/main" val="3088305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26C37A-0B65-6E97-BA37-0E6C770B3F20}"/>
              </a:ext>
            </a:extLst>
          </p:cNvPr>
          <p:cNvSpPr>
            <a:spLocks noGrp="1"/>
          </p:cNvSpPr>
          <p:nvPr>
            <p:ph type="title"/>
          </p:nvPr>
        </p:nvSpPr>
        <p:spPr>
          <a:xfrm>
            <a:off x="838200" y="365125"/>
            <a:ext cx="10515600" cy="398273"/>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9694B759-B1B4-49C6-2E9B-C7ADB0AC3C8B}"/>
              </a:ext>
            </a:extLst>
          </p:cNvPr>
          <p:cNvSpPr>
            <a:spLocks noGrp="1"/>
          </p:cNvSpPr>
          <p:nvPr>
            <p:ph idx="1"/>
          </p:nvPr>
        </p:nvSpPr>
        <p:spPr>
          <a:xfrm>
            <a:off x="310393" y="1090568"/>
            <a:ext cx="11501306" cy="5578679"/>
          </a:xfrm>
        </p:spPr>
        <p:txBody>
          <a:bodyPr/>
          <a:lstStyle/>
          <a:p>
            <a:r>
              <a:rPr lang="en-US" dirty="0"/>
              <a:t>Rokeach believed that ‘values are multifaceted standards that guide conduct in a variety of ways. They lead us to take particular positions on social issues and they predispose us to </a:t>
            </a:r>
            <a:r>
              <a:rPr lang="en-US" dirty="0" err="1"/>
              <a:t>favour</a:t>
            </a:r>
            <a:r>
              <a:rPr lang="en-US" dirty="0"/>
              <a:t> one ideology over another.</a:t>
            </a:r>
          </a:p>
          <a:p>
            <a:r>
              <a:rPr lang="en-US" dirty="0"/>
              <a:t>They are standards employed to evaluate and judge others and ourselves’</a:t>
            </a:r>
          </a:p>
          <a:p>
            <a:pPr marL="0" indent="0">
              <a:buNone/>
            </a:pPr>
            <a:r>
              <a:rPr lang="en-US" dirty="0"/>
              <a:t>(1973: 79). Values, therefore, are the fundamental principles we live by,</a:t>
            </a:r>
          </a:p>
          <a:p>
            <a:pPr marL="0" indent="0">
              <a:buNone/>
            </a:pPr>
            <a:r>
              <a:rPr lang="en-US" dirty="0"/>
              <a:t>which guide, shape and order our lives.</a:t>
            </a:r>
          </a:p>
          <a:p>
            <a:pPr marL="0" indent="0">
              <a:buNone/>
            </a:pPr>
            <a:r>
              <a:rPr lang="en-US" dirty="0"/>
              <a:t>While the field of psychology has been instrumental in the foundation of</a:t>
            </a:r>
          </a:p>
          <a:p>
            <a:pPr marL="0" indent="0">
              <a:buNone/>
            </a:pPr>
            <a:r>
              <a:rPr lang="en-US" dirty="0"/>
              <a:t>cultural dimensions research, the field of anthropology has also contributed</a:t>
            </a:r>
          </a:p>
          <a:p>
            <a:pPr marL="0" indent="0">
              <a:buNone/>
            </a:pPr>
            <a:r>
              <a:rPr lang="en-US" dirty="0"/>
              <a:t>significantly, which leads us to pathbreaking research by Kluckhohn and </a:t>
            </a:r>
            <a:r>
              <a:rPr lang="en-US" dirty="0" err="1"/>
              <a:t>Strodtbeck</a:t>
            </a:r>
            <a:r>
              <a:rPr lang="en-US" dirty="0"/>
              <a:t>.</a:t>
            </a:r>
            <a:endParaRPr lang="ru-RU" dirty="0"/>
          </a:p>
        </p:txBody>
      </p:sp>
    </p:spTree>
    <p:extLst>
      <p:ext uri="{BB962C8B-B14F-4D97-AF65-F5344CB8AC3E}">
        <p14:creationId xmlns:p14="http://schemas.microsoft.com/office/powerpoint/2010/main" val="1832454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371357-1672-518D-6CD4-550CDE0E576B}"/>
              </a:ext>
            </a:extLst>
          </p:cNvPr>
          <p:cNvSpPr>
            <a:spLocks noGrp="1"/>
          </p:cNvSpPr>
          <p:nvPr>
            <p:ph type="title"/>
          </p:nvPr>
        </p:nvSpPr>
        <p:spPr>
          <a:xfrm>
            <a:off x="838200" y="365126"/>
            <a:ext cx="10515600" cy="566052"/>
          </a:xfrm>
        </p:spPr>
        <p:txBody>
          <a:bodyPr>
            <a:noAutofit/>
          </a:bodyPr>
          <a:lstStyle/>
          <a:p>
            <a:pPr algn="ctr"/>
            <a:r>
              <a:rPr lang="en-US" sz="2400" dirty="0"/>
              <a:t>Identifying Value Orientations: Kluckhohn</a:t>
            </a:r>
            <a:br>
              <a:rPr lang="en-US" sz="2400" dirty="0"/>
            </a:br>
            <a:r>
              <a:rPr lang="en-US" sz="2400" dirty="0"/>
              <a:t>and </a:t>
            </a:r>
            <a:r>
              <a:rPr lang="en-US" sz="2400" dirty="0" err="1"/>
              <a:t>Strodtbeck</a:t>
            </a:r>
            <a:endParaRPr lang="ru-RU" sz="2400" dirty="0"/>
          </a:p>
        </p:txBody>
      </p:sp>
      <p:sp>
        <p:nvSpPr>
          <p:cNvPr id="3" name="Объект 2">
            <a:extLst>
              <a:ext uri="{FF2B5EF4-FFF2-40B4-BE49-F238E27FC236}">
                <a16:creationId xmlns:a16="http://schemas.microsoft.com/office/drawing/2014/main" id="{010DECFB-08AA-3DEE-0CE0-0DF29EA599F7}"/>
              </a:ext>
            </a:extLst>
          </p:cNvPr>
          <p:cNvSpPr>
            <a:spLocks noGrp="1"/>
          </p:cNvSpPr>
          <p:nvPr>
            <p:ph idx="1"/>
          </p:nvPr>
        </p:nvSpPr>
        <p:spPr>
          <a:xfrm>
            <a:off x="243281" y="1048624"/>
            <a:ext cx="11752976" cy="5595457"/>
          </a:xfrm>
        </p:spPr>
        <p:txBody>
          <a:bodyPr>
            <a:normAutofit/>
          </a:bodyPr>
          <a:lstStyle/>
          <a:p>
            <a:r>
              <a:rPr lang="en-US" dirty="0"/>
              <a:t>Some of the earliest work on values in the field of anthropology led to important conceptual foundations in the field of intercultural communication as conducted by anthropologists Francis and Clyde Kluckhohn and Frederick</a:t>
            </a:r>
          </a:p>
          <a:p>
            <a:pPr marL="0" indent="0">
              <a:buNone/>
            </a:pPr>
            <a:r>
              <a:rPr lang="en-US" dirty="0" err="1"/>
              <a:t>Strodtbeck</a:t>
            </a:r>
            <a:r>
              <a:rPr lang="en-US" dirty="0"/>
              <a:t> through the Harvard Values Project in the 1940s. In trying </a:t>
            </a:r>
            <a:r>
              <a:rPr lang="en-US" dirty="0" err="1"/>
              <a:t>tomake</a:t>
            </a:r>
            <a:endParaRPr lang="en-US" dirty="0"/>
          </a:p>
          <a:p>
            <a:pPr marL="0" indent="0">
              <a:buNone/>
            </a:pPr>
            <a:r>
              <a:rPr lang="en-US" dirty="0"/>
              <a:t>sense of human world views via their work in south-western United States,</a:t>
            </a:r>
          </a:p>
          <a:p>
            <a:pPr marL="0" indent="0">
              <a:buNone/>
            </a:pPr>
            <a:r>
              <a:rPr lang="en-US" dirty="0"/>
              <a:t>they set out to investigate the core values of different cultures by comparing</a:t>
            </a:r>
          </a:p>
          <a:p>
            <a:pPr marL="0" indent="0">
              <a:buNone/>
            </a:pPr>
            <a:r>
              <a:rPr lang="en-US" dirty="0"/>
              <a:t>Mexican, Navajo, Zuni, Texan, and Mormon communities (Kluckhohn, 1951:</a:t>
            </a:r>
          </a:p>
          <a:p>
            <a:r>
              <a:rPr lang="en-US" dirty="0"/>
              <a:t>390; Kluckhohn &amp; </a:t>
            </a:r>
            <a:r>
              <a:rPr lang="en-US" dirty="0" err="1"/>
              <a:t>Strodtbeck</a:t>
            </a:r>
            <a:r>
              <a:rPr lang="en-US" dirty="0"/>
              <a:t>, 1961: 49).</a:t>
            </a:r>
          </a:p>
          <a:p>
            <a:r>
              <a:rPr lang="en-US" dirty="0"/>
              <a:t>Their hypothesis stated that all cultures have a limited set of common human problems that need solutions and concluded that there were five human concerns that all societies are based upon: human nature, people and nature, time sense, activity, and social relations (Hills, 2002: 4).</a:t>
            </a:r>
            <a:endParaRPr lang="ru-RU" dirty="0"/>
          </a:p>
        </p:txBody>
      </p:sp>
    </p:spTree>
    <p:extLst>
      <p:ext uri="{BB962C8B-B14F-4D97-AF65-F5344CB8AC3E}">
        <p14:creationId xmlns:p14="http://schemas.microsoft.com/office/powerpoint/2010/main" val="542271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6BC50D-9C49-F00A-839E-CB261D2EA89E}"/>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2681F9EF-4A79-D4A7-7F03-0990AFEE1850}"/>
              </a:ext>
            </a:extLst>
          </p:cNvPr>
          <p:cNvSpPr>
            <a:spLocks noGrp="1"/>
          </p:cNvSpPr>
          <p:nvPr>
            <p:ph idx="1"/>
          </p:nvPr>
        </p:nvSpPr>
        <p:spPr>
          <a:xfrm>
            <a:off x="293615" y="880844"/>
            <a:ext cx="11643919" cy="5296119"/>
          </a:xfrm>
        </p:spPr>
        <p:txBody>
          <a:bodyPr>
            <a:normAutofit/>
          </a:bodyPr>
          <a:lstStyle/>
          <a:p>
            <a:pPr algn="just"/>
            <a:r>
              <a:rPr lang="en-US" dirty="0"/>
              <a:t>They believed that intercultural understanding could be improved by exploring any culture’s five concerns, since the way people understand and </a:t>
            </a:r>
            <a:r>
              <a:rPr lang="en-US" dirty="0" err="1"/>
              <a:t>dealwith</a:t>
            </a:r>
            <a:r>
              <a:rPr lang="en-US" dirty="0"/>
              <a:t> problems in life reflect their collective values. While these five concerns are not values in themselves, the anthropologists believed that they were orientations – </a:t>
            </a:r>
            <a:r>
              <a:rPr lang="en-US" dirty="0" err="1"/>
              <a:t>outwardmanifestations</a:t>
            </a:r>
            <a:r>
              <a:rPr lang="en-US" dirty="0"/>
              <a:t> or indicators – of societal and individual values. By studying the foundational assumptions </a:t>
            </a:r>
            <a:r>
              <a:rPr lang="en-US" dirty="0" err="1"/>
              <a:t>uponwhich</a:t>
            </a:r>
            <a:r>
              <a:rPr lang="en-US" dirty="0"/>
              <a:t> a culture would build its value system, they provided groundbreaking research</a:t>
            </a:r>
          </a:p>
          <a:p>
            <a:pPr marL="0" indent="0" algn="just">
              <a:buNone/>
            </a:pPr>
            <a:r>
              <a:rPr lang="en-US" dirty="0"/>
              <a:t>that paved the way for future studies.</a:t>
            </a:r>
          </a:p>
          <a:p>
            <a:pPr marL="0" indent="0" algn="just">
              <a:buNone/>
            </a:pPr>
            <a:r>
              <a:rPr lang="en-US" dirty="0"/>
              <a:t>Kluckhohn and </a:t>
            </a:r>
            <a:r>
              <a:rPr lang="en-US" dirty="0" err="1"/>
              <a:t>Strodtbeck’s</a:t>
            </a:r>
            <a:r>
              <a:rPr lang="en-US" dirty="0"/>
              <a:t> work has had significant influence on the field of intercultural communications and these five orientations have been important to our understanding of how humans interact with both their physical and social environments.</a:t>
            </a:r>
            <a:endParaRPr lang="ru-RU" dirty="0"/>
          </a:p>
        </p:txBody>
      </p:sp>
    </p:spTree>
    <p:extLst>
      <p:ext uri="{BB962C8B-B14F-4D97-AF65-F5344CB8AC3E}">
        <p14:creationId xmlns:p14="http://schemas.microsoft.com/office/powerpoint/2010/main" val="464158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D58887-FC8C-58A8-175E-BBA971D7F48B}"/>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BE1B7A66-DAB0-2ED6-2CB3-851142E0233F}"/>
              </a:ext>
            </a:extLst>
          </p:cNvPr>
          <p:cNvSpPr>
            <a:spLocks noGrp="1"/>
          </p:cNvSpPr>
          <p:nvPr>
            <p:ph idx="1"/>
          </p:nvPr>
        </p:nvSpPr>
        <p:spPr>
          <a:xfrm>
            <a:off x="436227" y="864066"/>
            <a:ext cx="11560029" cy="5628808"/>
          </a:xfrm>
        </p:spPr>
        <p:txBody>
          <a:bodyPr>
            <a:normAutofit/>
          </a:bodyPr>
          <a:lstStyle/>
          <a:p>
            <a:pPr marL="0" indent="0">
              <a:buNone/>
            </a:pPr>
            <a:r>
              <a:rPr lang="en-US" b="1" dirty="0"/>
              <a:t>The five orientations are:</a:t>
            </a:r>
          </a:p>
          <a:p>
            <a:pPr marL="0" indent="0">
              <a:buNone/>
            </a:pPr>
            <a:r>
              <a:rPr lang="en-US" dirty="0"/>
              <a:t>• Human Nature: what innate character is important to humans</a:t>
            </a:r>
          </a:p>
          <a:p>
            <a:pPr marL="0" indent="0">
              <a:buNone/>
            </a:pPr>
            <a:r>
              <a:rPr lang="en-US" dirty="0"/>
              <a:t>(world view)?</a:t>
            </a:r>
          </a:p>
          <a:p>
            <a:pPr marL="0" indent="0">
              <a:buNone/>
            </a:pPr>
            <a:r>
              <a:rPr lang="en-US" dirty="0"/>
              <a:t>• People and Nature: what is the relationship of humans and how they</a:t>
            </a:r>
          </a:p>
          <a:p>
            <a:pPr marL="0" indent="0">
              <a:buNone/>
            </a:pPr>
            <a:r>
              <a:rPr lang="en-US" dirty="0"/>
              <a:t>interact with nature?</a:t>
            </a:r>
          </a:p>
          <a:p>
            <a:pPr marL="0" indent="0">
              <a:buNone/>
            </a:pPr>
            <a:r>
              <a:rPr lang="en-US" dirty="0"/>
              <a:t>• Time Sense: what is the temporal focus of life in how humans view and</a:t>
            </a:r>
          </a:p>
          <a:p>
            <a:pPr marL="0" indent="0">
              <a:buNone/>
            </a:pPr>
            <a:r>
              <a:rPr lang="en-US" dirty="0"/>
              <a:t>use time?</a:t>
            </a:r>
          </a:p>
          <a:p>
            <a:pPr marL="0" indent="0">
              <a:buNone/>
            </a:pPr>
            <a:r>
              <a:rPr lang="en-US" dirty="0"/>
              <a:t>• Activity: what is the pattern of human activity – is the default to be busy</a:t>
            </a:r>
          </a:p>
          <a:p>
            <a:pPr marL="0" indent="0">
              <a:buNone/>
            </a:pPr>
            <a:r>
              <a:rPr lang="en-US" dirty="0"/>
              <a:t>and involved in ‘doing’ or to be balanced and involved in ‘being’?</a:t>
            </a:r>
          </a:p>
          <a:p>
            <a:pPr marL="0" indent="0">
              <a:buNone/>
            </a:pPr>
            <a:r>
              <a:rPr lang="en-US" dirty="0"/>
              <a:t>• Relationships: what is the practice of human interaction – is it to focus</a:t>
            </a:r>
          </a:p>
          <a:p>
            <a:pPr marL="0" indent="0">
              <a:buNone/>
            </a:pPr>
            <a:r>
              <a:rPr lang="en-US" dirty="0"/>
              <a:t>on relationships within the group or the individual?</a:t>
            </a:r>
            <a:endParaRPr lang="ru-RU" dirty="0"/>
          </a:p>
        </p:txBody>
      </p:sp>
    </p:spTree>
    <p:extLst>
      <p:ext uri="{BB962C8B-B14F-4D97-AF65-F5344CB8AC3E}">
        <p14:creationId xmlns:p14="http://schemas.microsoft.com/office/powerpoint/2010/main" val="968820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A9677B-87E8-13F1-60CA-6524BC178967}"/>
              </a:ext>
            </a:extLst>
          </p:cNvPr>
          <p:cNvSpPr>
            <a:spLocks noGrp="1"/>
          </p:cNvSpPr>
          <p:nvPr>
            <p:ph type="title"/>
          </p:nvPr>
        </p:nvSpPr>
        <p:spPr>
          <a:xfrm>
            <a:off x="838200" y="365125"/>
            <a:ext cx="10515600" cy="951947"/>
          </a:xfrm>
        </p:spPr>
        <p:txBody>
          <a:bodyPr>
            <a:normAutofit/>
          </a:bodyPr>
          <a:lstStyle/>
          <a:p>
            <a:r>
              <a:rPr lang="en-US" sz="2400" dirty="0"/>
              <a:t>Creating a Landmark Breakthrough: Geert Hofstede</a:t>
            </a:r>
            <a:endParaRPr lang="ru-RU" sz="2400" dirty="0"/>
          </a:p>
        </p:txBody>
      </p:sp>
      <p:sp>
        <p:nvSpPr>
          <p:cNvPr id="3" name="Объект 2">
            <a:extLst>
              <a:ext uri="{FF2B5EF4-FFF2-40B4-BE49-F238E27FC236}">
                <a16:creationId xmlns:a16="http://schemas.microsoft.com/office/drawing/2014/main" id="{2C3035B5-062E-A654-90D9-3CC4E685F886}"/>
              </a:ext>
            </a:extLst>
          </p:cNvPr>
          <p:cNvSpPr>
            <a:spLocks noGrp="1"/>
          </p:cNvSpPr>
          <p:nvPr>
            <p:ph idx="1"/>
          </p:nvPr>
        </p:nvSpPr>
        <p:spPr>
          <a:xfrm>
            <a:off x="167780" y="1191237"/>
            <a:ext cx="11786532" cy="5519956"/>
          </a:xfrm>
        </p:spPr>
        <p:txBody>
          <a:bodyPr>
            <a:normAutofit/>
          </a:bodyPr>
          <a:lstStyle/>
          <a:p>
            <a:r>
              <a:rPr lang="en-US" dirty="0"/>
              <a:t>In 1980 Professor Geert Hofstede, a Dutch psychologist who had been working for IBM, published his work that was derived from </a:t>
            </a:r>
            <a:r>
              <a:rPr lang="en-US" dirty="0" err="1"/>
              <a:t>analysing</a:t>
            </a:r>
            <a:r>
              <a:rPr lang="en-US" dirty="0"/>
              <a:t> data collected from over 100,000 employees at IBM subsidiaries in forty nations.</a:t>
            </a:r>
          </a:p>
          <a:p>
            <a:pPr marL="0" indent="0">
              <a:buNone/>
            </a:pPr>
            <a:r>
              <a:rPr lang="en-US" dirty="0"/>
              <a:t>Hofstede’s 1980 book Culture’s Consequences defined the idea that cultural dimensions can be determined at the national level and compared to other cultures. He used continua to contrast differences in order to demonstrate how a particular country could be more or less of any particular dimension  for example, some countries, such as the United States, generally tend to be more individualist in their social make-up. Individualist cultures are inclined to have looser ties within the community and weaker interpersonal connections, whereas collectivist groups generally have stronger group cohesion, loyalty and responsibility for members of the group. He summarizes his findings as follows:</a:t>
            </a:r>
            <a:endParaRPr lang="ru-RU" dirty="0"/>
          </a:p>
        </p:txBody>
      </p:sp>
    </p:spTree>
    <p:extLst>
      <p:ext uri="{BB962C8B-B14F-4D97-AF65-F5344CB8AC3E}">
        <p14:creationId xmlns:p14="http://schemas.microsoft.com/office/powerpoint/2010/main" val="195484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457989-D300-3D20-C10E-6438631440C8}"/>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237E3CD1-779C-1BC3-3C34-44A0710A9A17}"/>
              </a:ext>
            </a:extLst>
          </p:cNvPr>
          <p:cNvSpPr>
            <a:spLocks noGrp="1"/>
          </p:cNvSpPr>
          <p:nvPr>
            <p:ph idx="1"/>
          </p:nvPr>
        </p:nvSpPr>
        <p:spPr>
          <a:xfrm>
            <a:off x="75501" y="889233"/>
            <a:ext cx="11820088" cy="5287730"/>
          </a:xfrm>
        </p:spPr>
        <p:txBody>
          <a:bodyPr>
            <a:normAutofit lnSpcReduction="10000"/>
          </a:bodyPr>
          <a:lstStyle/>
          <a:p>
            <a:pPr algn="just"/>
            <a:r>
              <a:rPr lang="en-US" dirty="0"/>
              <a:t>So it seemed that employees of this multinational enterprise . . . could serve for identifying differences in national value systems. The reason is that from one country to another they represented almost perfectly matched samples: they were similar in all respects except nationality, which made the effect of national differences in their answers stand out unusually clearly (Hofstede, 2011: 6).</a:t>
            </a:r>
          </a:p>
          <a:p>
            <a:pPr marL="0" indent="0" algn="just">
              <a:buNone/>
            </a:pPr>
            <a:r>
              <a:rPr lang="en-US" dirty="0"/>
              <a:t>Country scores (based on national boundaries as defined by political units</a:t>
            </a:r>
          </a:p>
          <a:p>
            <a:pPr marL="0" indent="0" algn="just">
              <a:buNone/>
            </a:pPr>
            <a:r>
              <a:rPr lang="en-US" dirty="0"/>
              <a:t>(Hofstede, Hofstede &amp; </a:t>
            </a:r>
            <a:r>
              <a:rPr lang="en-US" dirty="0" err="1"/>
              <a:t>Minkov</a:t>
            </a:r>
            <a:r>
              <a:rPr lang="en-US" dirty="0"/>
              <a:t>, 2010: 20) are not absolutes but indicate the</a:t>
            </a:r>
          </a:p>
          <a:p>
            <a:pPr marL="0" indent="0" algn="just">
              <a:buNone/>
            </a:pPr>
            <a:r>
              <a:rPr lang="en-US" dirty="0"/>
              <a:t>relative cultural distance on a dimension from one country to another. To</a:t>
            </a:r>
          </a:p>
          <a:p>
            <a:pPr marL="0" indent="0" algn="just">
              <a:buNone/>
            </a:pPr>
            <a:r>
              <a:rPr lang="en-US" dirty="0"/>
              <a:t>explain this, Hofstede used the computer metaphor of programming the</a:t>
            </a:r>
          </a:p>
          <a:p>
            <a:pPr marL="0" indent="0" algn="just">
              <a:buNone/>
            </a:pPr>
            <a:r>
              <a:rPr lang="en-US" dirty="0"/>
              <a:t>mind by explaining three different levels of mental programming within a</a:t>
            </a:r>
          </a:p>
          <a:p>
            <a:pPr marL="0" indent="0" algn="just">
              <a:buNone/>
            </a:pPr>
            <a:r>
              <a:rPr lang="en-US" dirty="0"/>
              <a:t>triangle (see Figure 6.1).</a:t>
            </a:r>
            <a:endParaRPr lang="ru-RU" dirty="0"/>
          </a:p>
        </p:txBody>
      </p:sp>
    </p:spTree>
    <p:extLst>
      <p:ext uri="{BB962C8B-B14F-4D97-AF65-F5344CB8AC3E}">
        <p14:creationId xmlns:p14="http://schemas.microsoft.com/office/powerpoint/2010/main" val="97463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6255B4-5799-3F8C-0947-E76ACF272AED}"/>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51CDEBED-99B2-5744-B42B-5A55D1F7A60E}"/>
              </a:ext>
            </a:extLst>
          </p:cNvPr>
          <p:cNvSpPr>
            <a:spLocks noGrp="1"/>
          </p:cNvSpPr>
          <p:nvPr>
            <p:ph idx="1"/>
          </p:nvPr>
        </p:nvSpPr>
        <p:spPr>
          <a:xfrm>
            <a:off x="184558" y="989900"/>
            <a:ext cx="11601974" cy="5578679"/>
          </a:xfrm>
        </p:spPr>
        <p:txBody>
          <a:bodyPr/>
          <a:lstStyle/>
          <a:p>
            <a:pPr marL="0" indent="0">
              <a:buNone/>
            </a:pPr>
            <a:r>
              <a:rPr lang="en-US" dirty="0"/>
              <a:t>At the deepest level (the base of the triangle) is the broadest level of</a:t>
            </a:r>
          </a:p>
          <a:p>
            <a:pPr marL="0" indent="0">
              <a:buNone/>
            </a:pPr>
            <a:r>
              <a:rPr lang="en-US" dirty="0"/>
              <a:t>mental programming, which is human nature. Because of human nature, there are many </a:t>
            </a:r>
            <a:r>
              <a:rPr lang="en-US" dirty="0" err="1"/>
              <a:t>behaviours</a:t>
            </a:r>
            <a:r>
              <a:rPr lang="en-US" dirty="0"/>
              <a:t> and understandings that all people share even though they come from different cultures.</a:t>
            </a:r>
          </a:p>
          <a:p>
            <a:pPr marL="0" indent="0">
              <a:buNone/>
            </a:pPr>
            <a:r>
              <a:rPr lang="en-US" dirty="0"/>
              <a:t>• Next is the middle level of culture which is based on common experiences that we share with a group of fellow human beings. Cultural values, attitudes and assumptions about proper </a:t>
            </a:r>
            <a:r>
              <a:rPr lang="en-US" dirty="0" err="1"/>
              <a:t>behaviour</a:t>
            </a:r>
            <a:r>
              <a:rPr lang="en-US" dirty="0"/>
              <a:t> give us something in common with a definable group of others, but not with all of them – for example, this could be a national culture, a community culture or a work culture.</a:t>
            </a:r>
          </a:p>
          <a:p>
            <a:pPr marL="0" indent="0">
              <a:buNone/>
            </a:pPr>
            <a:r>
              <a:rPr lang="en-US" dirty="0"/>
              <a:t>At the top is personality. Our personality is based upon genetic make-up</a:t>
            </a:r>
          </a:p>
          <a:p>
            <a:pPr marL="0" indent="0">
              <a:buNone/>
            </a:pPr>
            <a:r>
              <a:rPr lang="en-US" dirty="0"/>
              <a:t>and personal experiences that make each of us unique. Because of personality,</a:t>
            </a:r>
          </a:p>
          <a:p>
            <a:pPr marL="0" indent="0">
              <a:buNone/>
            </a:pPr>
            <a:r>
              <a:rPr lang="en-US" dirty="0"/>
              <a:t>each of us has many </a:t>
            </a:r>
            <a:r>
              <a:rPr lang="en-US" dirty="0" err="1"/>
              <a:t>behaviours</a:t>
            </a:r>
            <a:r>
              <a:rPr lang="en-US" dirty="0"/>
              <a:t> and understandings that are</a:t>
            </a:r>
            <a:endParaRPr lang="ru-RU" dirty="0"/>
          </a:p>
        </p:txBody>
      </p:sp>
    </p:spTree>
    <p:extLst>
      <p:ext uri="{BB962C8B-B14F-4D97-AF65-F5344CB8AC3E}">
        <p14:creationId xmlns:p14="http://schemas.microsoft.com/office/powerpoint/2010/main" val="2347039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8CE764-FE13-3981-F3B5-B5CCAC96A5D7}"/>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BD42F47E-9D8E-FA76-70C2-916BB7596F0D}"/>
              </a:ext>
            </a:extLst>
          </p:cNvPr>
          <p:cNvSpPr>
            <a:spLocks noGrp="1"/>
          </p:cNvSpPr>
          <p:nvPr>
            <p:ph idx="1"/>
          </p:nvPr>
        </p:nvSpPr>
        <p:spPr>
          <a:xfrm>
            <a:off x="184558" y="964734"/>
            <a:ext cx="11836866" cy="5212229"/>
          </a:xfrm>
        </p:spPr>
        <p:txBody>
          <a:bodyPr>
            <a:normAutofit lnSpcReduction="10000"/>
          </a:bodyPr>
          <a:lstStyle/>
          <a:p>
            <a:r>
              <a:rPr lang="en-US" dirty="0"/>
              <a:t>quite different from those of others, even though we come from the same</a:t>
            </a:r>
          </a:p>
          <a:p>
            <a:pPr marL="0" indent="0">
              <a:buNone/>
            </a:pPr>
            <a:r>
              <a:rPr lang="en-US" dirty="0"/>
              <a:t>culture (or even family).</a:t>
            </a:r>
          </a:p>
          <a:p>
            <a:pPr marL="0" indent="0">
              <a:buNone/>
            </a:pPr>
            <a:r>
              <a:rPr lang="en-US" dirty="0"/>
              <a:t>These levels of mental programming are a useful way to visualize the complexity of human beings. While humans have the same genetic makeup, it is culture, subcultures and personality that create limitless differences and diversity in how values, beliefs, attitudes and norms are played out on the world’s stage.</a:t>
            </a:r>
          </a:p>
          <a:p>
            <a:pPr marL="0" indent="0">
              <a:buNone/>
            </a:pPr>
            <a:r>
              <a:rPr lang="en-US" dirty="0"/>
              <a:t>Hofstede initially described four separate dimensions: power distance, individualism and collectivism, uncertainty avoidance, and masculinity and femininity. Later, the model was extended by two dimensions in collaboration with Michael Bond (long-term orientation) (Hofstede, 1997:</a:t>
            </a:r>
          </a:p>
          <a:p>
            <a:pPr marL="0" indent="0">
              <a:buNone/>
            </a:pPr>
            <a:r>
              <a:rPr lang="en-US" dirty="0"/>
              <a:t>14–15) and most recently Michael </a:t>
            </a:r>
            <a:r>
              <a:rPr lang="en-US" dirty="0" err="1"/>
              <a:t>Minkov</a:t>
            </a:r>
            <a:r>
              <a:rPr lang="en-US" dirty="0"/>
              <a:t> (indulgence vs. restraint). (Hofstede,</a:t>
            </a:r>
          </a:p>
          <a:p>
            <a:pPr marL="0" indent="0">
              <a:buNone/>
            </a:pPr>
            <a:r>
              <a:rPr lang="en-US" dirty="0"/>
              <a:t>Hofstede &amp; </a:t>
            </a:r>
            <a:r>
              <a:rPr lang="en-US" dirty="0" err="1"/>
              <a:t>Minkov</a:t>
            </a:r>
            <a:r>
              <a:rPr lang="en-US" dirty="0"/>
              <a:t>, 2010: 280–1).</a:t>
            </a:r>
            <a:endParaRPr lang="ru-RU" dirty="0"/>
          </a:p>
        </p:txBody>
      </p:sp>
    </p:spTree>
    <p:extLst>
      <p:ext uri="{BB962C8B-B14F-4D97-AF65-F5344CB8AC3E}">
        <p14:creationId xmlns:p14="http://schemas.microsoft.com/office/powerpoint/2010/main" val="743023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04931D-1387-4229-E2BF-3623A260A7B8}"/>
              </a:ext>
            </a:extLst>
          </p:cNvPr>
          <p:cNvSpPr>
            <a:spLocks noGrp="1"/>
          </p:cNvSpPr>
          <p:nvPr>
            <p:ph type="title"/>
          </p:nvPr>
        </p:nvSpPr>
        <p:spPr/>
        <p:txBody>
          <a:bodyPr>
            <a:normAutofit/>
          </a:bodyPr>
          <a:lstStyle/>
          <a:p>
            <a:r>
              <a:rPr lang="en-US" sz="3200" dirty="0"/>
              <a:t>Figure 6.1 Hofstede’s levels of mental programming.</a:t>
            </a:r>
            <a:br>
              <a:rPr lang="en-US" sz="3200" dirty="0"/>
            </a:br>
            <a:r>
              <a:rPr lang="en-US" sz="3200" dirty="0"/>
              <a:t>Source: Hofstede, Hofstede and </a:t>
            </a:r>
            <a:r>
              <a:rPr lang="en-US" sz="3200" dirty="0" err="1"/>
              <a:t>Minkov</a:t>
            </a:r>
            <a:r>
              <a:rPr lang="en-US" sz="3200" dirty="0"/>
              <a:t> (2010: 6)</a:t>
            </a:r>
            <a:endParaRPr lang="ru-RU" sz="3200" dirty="0"/>
          </a:p>
        </p:txBody>
      </p:sp>
      <p:pic>
        <p:nvPicPr>
          <p:cNvPr id="5" name="Объект 4">
            <a:extLst>
              <a:ext uri="{FF2B5EF4-FFF2-40B4-BE49-F238E27FC236}">
                <a16:creationId xmlns:a16="http://schemas.microsoft.com/office/drawing/2014/main" id="{790AAE8F-207E-980C-E952-20B3992E87ED}"/>
              </a:ext>
            </a:extLst>
          </p:cNvPr>
          <p:cNvPicPr>
            <a:picLocks noGrp="1" noChangeAspect="1"/>
          </p:cNvPicPr>
          <p:nvPr>
            <p:ph idx="1"/>
          </p:nvPr>
        </p:nvPicPr>
        <p:blipFill>
          <a:blip r:embed="rId2"/>
          <a:stretch>
            <a:fillRect/>
          </a:stretch>
        </p:blipFill>
        <p:spPr>
          <a:xfrm>
            <a:off x="838200" y="1585519"/>
            <a:ext cx="10515599" cy="4806892"/>
          </a:xfrm>
        </p:spPr>
      </p:pic>
    </p:spTree>
    <p:extLst>
      <p:ext uri="{BB962C8B-B14F-4D97-AF65-F5344CB8AC3E}">
        <p14:creationId xmlns:p14="http://schemas.microsoft.com/office/powerpoint/2010/main" val="331530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C15774-33C8-A861-4BEF-219DD18F340D}"/>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E579C268-2E5A-4063-1DCE-5833BA99204F}"/>
              </a:ext>
            </a:extLst>
          </p:cNvPr>
          <p:cNvSpPr>
            <a:spLocks noGrp="1"/>
          </p:cNvSpPr>
          <p:nvPr>
            <p:ph idx="1"/>
          </p:nvPr>
        </p:nvSpPr>
        <p:spPr>
          <a:xfrm>
            <a:off x="545283" y="931178"/>
            <a:ext cx="11148969" cy="5561696"/>
          </a:xfrm>
        </p:spPr>
        <p:txBody>
          <a:bodyPr/>
          <a:lstStyle/>
          <a:p>
            <a:pPr marL="0" indent="0">
              <a:buNone/>
            </a:pPr>
            <a:r>
              <a:rPr lang="en-US" dirty="0"/>
              <a:t>Cultural dimensions are a means for humans to explain phenomena in our </a:t>
            </a:r>
            <a:r>
              <a:rPr lang="en-US" dirty="0" err="1"/>
              <a:t>behaviour</a:t>
            </a:r>
            <a:r>
              <a:rPr lang="en-US" dirty="0"/>
              <a:t> that can be attributed to how and where we grew up. Past, current and future research into cultural dimensions has a direct impact on how scholars and practitioners in the field of intercultural communication pursue our goals. Understanding where we have come from and where we are going as a scholarly community reinforces the critical importance of our field as we bring forth new ideas that are challenged from multiple perspectives, methodologies and means of analysis.</a:t>
            </a:r>
          </a:p>
          <a:p>
            <a:pPr marL="0" indent="0">
              <a:buNone/>
            </a:pPr>
            <a:endParaRPr lang="ru-RU" dirty="0"/>
          </a:p>
        </p:txBody>
      </p:sp>
    </p:spTree>
    <p:extLst>
      <p:ext uri="{BB962C8B-B14F-4D97-AF65-F5344CB8AC3E}">
        <p14:creationId xmlns:p14="http://schemas.microsoft.com/office/powerpoint/2010/main" val="2313829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C277F63-AD57-3EBB-B30F-09A2BB791DBF}"/>
              </a:ext>
            </a:extLst>
          </p:cNvPr>
          <p:cNvSpPr>
            <a:spLocks noGrp="1"/>
          </p:cNvSpPr>
          <p:nvPr>
            <p:ph type="title"/>
          </p:nvPr>
        </p:nvSpPr>
        <p:spPr>
          <a:xfrm>
            <a:off x="838200" y="365125"/>
            <a:ext cx="10515600" cy="381495"/>
          </a:xfrm>
        </p:spPr>
        <p:txBody>
          <a:bodyPr>
            <a:normAutofit fontScale="90000"/>
          </a:bodyPr>
          <a:lstStyle/>
          <a:p>
            <a:endParaRPr lang="ru-RU"/>
          </a:p>
        </p:txBody>
      </p:sp>
      <p:sp>
        <p:nvSpPr>
          <p:cNvPr id="3" name="Объект 2">
            <a:extLst>
              <a:ext uri="{FF2B5EF4-FFF2-40B4-BE49-F238E27FC236}">
                <a16:creationId xmlns:a16="http://schemas.microsoft.com/office/drawing/2014/main" id="{102B0CD6-FFBA-877C-ED89-33E24719783C}"/>
              </a:ext>
            </a:extLst>
          </p:cNvPr>
          <p:cNvSpPr>
            <a:spLocks noGrp="1"/>
          </p:cNvSpPr>
          <p:nvPr>
            <p:ph idx="1"/>
          </p:nvPr>
        </p:nvSpPr>
        <p:spPr>
          <a:xfrm>
            <a:off x="209725" y="1040235"/>
            <a:ext cx="11811699" cy="5704514"/>
          </a:xfrm>
        </p:spPr>
        <p:txBody>
          <a:bodyPr/>
          <a:lstStyle/>
          <a:p>
            <a:r>
              <a:rPr lang="en-US" dirty="0"/>
              <a:t>Power Distance: power distance examines how people deal with inequality in their society. While power and inequality exist in all </a:t>
            </a:r>
            <a:r>
              <a:rPr lang="en-US" dirty="0" err="1"/>
              <a:t>societies,some</a:t>
            </a:r>
            <a:r>
              <a:rPr lang="en-US" dirty="0"/>
              <a:t> are more unequal than others. Perhaps surprisingly, power distance is predominantly defined by those without power, and it questions to what extent they accept that power is distributed </a:t>
            </a:r>
            <a:r>
              <a:rPr lang="en-US" dirty="0" err="1"/>
              <a:t>unequally.For</a:t>
            </a:r>
            <a:r>
              <a:rPr lang="en-US" dirty="0"/>
              <a:t> example, high power distance in organizations is demonstrated by employees expecting to be under tight supervision. They interpret supervision as a sign that their work is considered important. In low power distance countries, employees would feel overly controlled and hence distrusted.</a:t>
            </a:r>
          </a:p>
          <a:p>
            <a:r>
              <a:rPr lang="en-US" dirty="0"/>
              <a:t>Individualism versus Collectivism: this dimension deals with how people interact on a social level, and the default system compels people to think in terms of ‘me’ or ‘we’ (Hofstede, 2011: 11).</a:t>
            </a:r>
          </a:p>
          <a:p>
            <a:endParaRPr lang="ru-RU" dirty="0"/>
          </a:p>
        </p:txBody>
      </p:sp>
    </p:spTree>
    <p:extLst>
      <p:ext uri="{BB962C8B-B14F-4D97-AF65-F5344CB8AC3E}">
        <p14:creationId xmlns:p14="http://schemas.microsoft.com/office/powerpoint/2010/main" val="1686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9811DB-518F-A3FA-2B85-FB10D11F65B1}"/>
              </a:ext>
            </a:extLst>
          </p:cNvPr>
          <p:cNvSpPr>
            <a:spLocks noGrp="1"/>
          </p:cNvSpPr>
          <p:nvPr>
            <p:ph type="title"/>
          </p:nvPr>
        </p:nvSpPr>
        <p:spPr>
          <a:xfrm>
            <a:off x="838200" y="365125"/>
            <a:ext cx="10515600" cy="431829"/>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3BC9E843-4392-A7BC-3C69-5CC65AEF346B}"/>
              </a:ext>
            </a:extLst>
          </p:cNvPr>
          <p:cNvSpPr>
            <a:spLocks noGrp="1"/>
          </p:cNvSpPr>
          <p:nvPr>
            <p:ph idx="1"/>
          </p:nvPr>
        </p:nvSpPr>
        <p:spPr>
          <a:xfrm>
            <a:off x="151002" y="1082180"/>
            <a:ext cx="11635530" cy="5519956"/>
          </a:xfrm>
        </p:spPr>
        <p:txBody>
          <a:bodyPr>
            <a:normAutofit/>
          </a:bodyPr>
          <a:lstStyle/>
          <a:p>
            <a:r>
              <a:rPr lang="en-US" dirty="0"/>
              <a:t>Uncertainty Avoidance: uncertainty is part of life because no one can know the future. However, some cultures deal with it differently </a:t>
            </a:r>
            <a:r>
              <a:rPr lang="en-US" dirty="0" err="1"/>
              <a:t>thanothers</a:t>
            </a:r>
            <a:r>
              <a:rPr lang="en-US" dirty="0"/>
              <a:t>. Reflecting on the Kluckhohn and </a:t>
            </a:r>
            <a:r>
              <a:rPr lang="en-US" dirty="0" err="1"/>
              <a:t>Strodtbeck</a:t>
            </a:r>
            <a:r>
              <a:rPr lang="en-US" dirty="0"/>
              <a:t> model as well as Schwartz’s Mastery versus Harmony definition (which will be discussed later), societies can try to control nature or be a part of it.</a:t>
            </a:r>
          </a:p>
          <a:p>
            <a:pPr marL="0" indent="0">
              <a:buNone/>
            </a:pPr>
            <a:r>
              <a:rPr lang="en-US" dirty="0"/>
              <a:t>Normally the highest degree of uncertainty is found in collective societies because of the need to act interdependently and because beliefs and institutional systems have been created to provide structure, </a:t>
            </a:r>
            <a:r>
              <a:rPr lang="en-US" dirty="0" err="1"/>
              <a:t>behavioural</a:t>
            </a:r>
            <a:r>
              <a:rPr lang="en-US" dirty="0"/>
              <a:t> codes, rules and laws (Hofstede, Hofstede &amp; Minkov,2010: 188–190). In more uncertainty avoidant countries like Germany or Japan official credentials are extremely important. They are meant to provide certainty. For example, toothpaste commercials will usually include a dentist, acting as the expert, recommending the product.</a:t>
            </a:r>
            <a:endParaRPr lang="ru-RU" dirty="0"/>
          </a:p>
        </p:txBody>
      </p:sp>
    </p:spTree>
    <p:extLst>
      <p:ext uri="{BB962C8B-B14F-4D97-AF65-F5344CB8AC3E}">
        <p14:creationId xmlns:p14="http://schemas.microsoft.com/office/powerpoint/2010/main" val="1379006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9F90E1-4DB3-64C4-C138-F1C4D1875D5C}"/>
              </a:ext>
            </a:extLst>
          </p:cNvPr>
          <p:cNvSpPr>
            <a:spLocks noGrp="1"/>
          </p:cNvSpPr>
          <p:nvPr>
            <p:ph type="title"/>
          </p:nvPr>
        </p:nvSpPr>
        <p:spPr>
          <a:xfrm>
            <a:off x="838200" y="365125"/>
            <a:ext cx="10515600" cy="398273"/>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94ECFB37-D830-FB39-A18C-61E325C1E0DB}"/>
              </a:ext>
            </a:extLst>
          </p:cNvPr>
          <p:cNvSpPr>
            <a:spLocks noGrp="1"/>
          </p:cNvSpPr>
          <p:nvPr>
            <p:ph idx="1"/>
          </p:nvPr>
        </p:nvSpPr>
        <p:spPr>
          <a:xfrm>
            <a:off x="327171" y="1031846"/>
            <a:ext cx="11744587" cy="5603846"/>
          </a:xfrm>
        </p:spPr>
        <p:txBody>
          <a:bodyPr>
            <a:normAutofit/>
          </a:bodyPr>
          <a:lstStyle/>
          <a:p>
            <a:r>
              <a:rPr lang="en-US" dirty="0"/>
              <a:t>Masculinity versus Femininity: masculinity and femininity are based upon the Latinized words for manlike and womanlike. A ‘masculine’ culture refers to a society that values competition, achievement and success, which are typically considered masculine roles, whereas </a:t>
            </a:r>
            <a:r>
              <a:rPr lang="en-US" dirty="0" err="1"/>
              <a:t>a‘feminine</a:t>
            </a:r>
            <a:r>
              <a:rPr lang="en-US" dirty="0"/>
              <a:t>’ culture values cooperation and caring. This means that in masculine cultures the emotional gender roles are distinct – boys should be assertive and grow up to be focused on material </a:t>
            </a:r>
            <a:r>
              <a:rPr lang="en-US" dirty="0" err="1"/>
              <a:t>success;girls</a:t>
            </a:r>
            <a:r>
              <a:rPr lang="en-US" dirty="0"/>
              <a:t> are encouraged to focus on the quality of life. In a feminine culture there is less role separation – where men can be modest, tender and focused on the quality of life. For example, in more feminine cultures, such as Sweden, Norway and Finland, there are strong national laws that allow fathers to take almost as long paternal leave for a newborn child as the mother. Fathers, in general, take on an important role in child-rearing (</a:t>
            </a:r>
            <a:r>
              <a:rPr lang="en-US" dirty="0" err="1"/>
              <a:t>Storo</a:t>
            </a:r>
            <a:r>
              <a:rPr lang="en-US" dirty="0"/>
              <a:t> &amp; Jansen, 2007).</a:t>
            </a:r>
            <a:endParaRPr lang="ru-RU" dirty="0"/>
          </a:p>
        </p:txBody>
      </p:sp>
    </p:spTree>
    <p:extLst>
      <p:ext uri="{BB962C8B-B14F-4D97-AF65-F5344CB8AC3E}">
        <p14:creationId xmlns:p14="http://schemas.microsoft.com/office/powerpoint/2010/main" val="9530446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EA593C-DE68-0C8F-64B1-D5B900DE6F1A}"/>
              </a:ext>
            </a:extLst>
          </p:cNvPr>
          <p:cNvSpPr>
            <a:spLocks noGrp="1"/>
          </p:cNvSpPr>
          <p:nvPr>
            <p:ph type="title"/>
          </p:nvPr>
        </p:nvSpPr>
        <p:spPr>
          <a:xfrm>
            <a:off x="838200" y="365126"/>
            <a:ext cx="10515600" cy="31591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193FE3D0-73A0-A4BE-23BE-094A84B03E86}"/>
              </a:ext>
            </a:extLst>
          </p:cNvPr>
          <p:cNvSpPr>
            <a:spLocks noGrp="1"/>
          </p:cNvSpPr>
          <p:nvPr>
            <p:ph idx="1"/>
          </p:nvPr>
        </p:nvSpPr>
        <p:spPr>
          <a:xfrm>
            <a:off x="302004" y="880844"/>
            <a:ext cx="11652308" cy="5296119"/>
          </a:xfrm>
        </p:spPr>
        <p:txBody>
          <a:bodyPr>
            <a:normAutofit lnSpcReduction="10000"/>
          </a:bodyPr>
          <a:lstStyle/>
          <a:p>
            <a:pPr marL="0" indent="0" algn="just">
              <a:buNone/>
            </a:pPr>
            <a:r>
              <a:rPr lang="en-US" dirty="0"/>
              <a:t>Long-Term versus Short-Term Orientation: long-term oriented societies</a:t>
            </a:r>
          </a:p>
          <a:p>
            <a:pPr marL="0" indent="0" algn="just">
              <a:buNone/>
            </a:pPr>
            <a:r>
              <a:rPr lang="en-US" dirty="0"/>
              <a:t>are defined by perseverance and thrift. Being successful in the long run</a:t>
            </a:r>
          </a:p>
          <a:p>
            <a:pPr marL="0" indent="0" algn="just">
              <a:buNone/>
            </a:pPr>
            <a:r>
              <a:rPr lang="en-US" dirty="0"/>
              <a:t>has the utmost importance, even if in the short term sacrifices need to</a:t>
            </a:r>
          </a:p>
          <a:p>
            <a:pPr marL="0" indent="0" algn="just">
              <a:buNone/>
            </a:pPr>
            <a:r>
              <a:rPr lang="en-US" dirty="0"/>
              <a:t>be made. Short-term societies have a strong respect for traditions and</a:t>
            </a:r>
          </a:p>
          <a:p>
            <a:pPr marL="0" indent="0" algn="just">
              <a:buNone/>
            </a:pPr>
            <a:r>
              <a:rPr lang="en-US" dirty="0"/>
              <a:t>value personal steadiness and stability. For example, Chinese immigrants</a:t>
            </a:r>
          </a:p>
          <a:p>
            <a:pPr marL="0" indent="0" algn="just">
              <a:buNone/>
            </a:pPr>
            <a:r>
              <a:rPr lang="en-US" dirty="0"/>
              <a:t>(China and East Asia being long-term oriented) may have no</a:t>
            </a:r>
          </a:p>
          <a:p>
            <a:pPr marL="0" indent="0" algn="just">
              <a:buNone/>
            </a:pPr>
            <a:r>
              <a:rPr lang="en-US" dirty="0"/>
              <a:t>problem with changing their name to an English one that is easier to pronounce for </a:t>
            </a:r>
            <a:r>
              <a:rPr lang="en-US" dirty="0" err="1"/>
              <a:t>non-Chinese</a:t>
            </a:r>
            <a:r>
              <a:rPr lang="en-US" dirty="0"/>
              <a:t>, something people from Arab countries</a:t>
            </a:r>
          </a:p>
          <a:p>
            <a:pPr marL="0" indent="0" algn="just">
              <a:buNone/>
            </a:pPr>
            <a:r>
              <a:rPr lang="en-US" dirty="0"/>
              <a:t>(being short-term oriented) generally might not do. For the Chinese,</a:t>
            </a:r>
          </a:p>
          <a:p>
            <a:pPr marL="0" indent="0" algn="just">
              <a:buNone/>
            </a:pPr>
            <a:r>
              <a:rPr lang="en-US" dirty="0"/>
              <a:t>the goal is to create harmony so that going forward all people are</a:t>
            </a:r>
          </a:p>
          <a:p>
            <a:pPr marL="0" indent="0" algn="just">
              <a:buNone/>
            </a:pPr>
            <a:r>
              <a:rPr lang="en-US" dirty="0"/>
              <a:t>comfortable – the Chinese are comfortable with using both names.</a:t>
            </a:r>
            <a:endParaRPr lang="ru-RU" dirty="0"/>
          </a:p>
        </p:txBody>
      </p:sp>
    </p:spTree>
    <p:extLst>
      <p:ext uri="{BB962C8B-B14F-4D97-AF65-F5344CB8AC3E}">
        <p14:creationId xmlns:p14="http://schemas.microsoft.com/office/powerpoint/2010/main" val="3963793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BE81A9-AB14-B590-96CF-EC500D42DFCE}"/>
              </a:ext>
            </a:extLst>
          </p:cNvPr>
          <p:cNvSpPr>
            <a:spLocks noGrp="1"/>
          </p:cNvSpPr>
          <p:nvPr>
            <p:ph type="title"/>
          </p:nvPr>
        </p:nvSpPr>
        <p:spPr>
          <a:xfrm>
            <a:off x="838200" y="365126"/>
            <a:ext cx="10515600" cy="473774"/>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B0EF215D-C7FB-DB11-BAFD-BF88FBB3D35A}"/>
              </a:ext>
            </a:extLst>
          </p:cNvPr>
          <p:cNvSpPr>
            <a:spLocks noGrp="1"/>
          </p:cNvSpPr>
          <p:nvPr>
            <p:ph idx="1"/>
          </p:nvPr>
        </p:nvSpPr>
        <p:spPr>
          <a:xfrm>
            <a:off x="234892" y="1048624"/>
            <a:ext cx="11702642" cy="5128339"/>
          </a:xfrm>
        </p:spPr>
        <p:txBody>
          <a:bodyPr>
            <a:normAutofit/>
          </a:bodyPr>
          <a:lstStyle/>
          <a:p>
            <a:r>
              <a:rPr lang="en-US" dirty="0"/>
              <a:t>Indulgence versus Restraint: indulgence refers to societal standards for immediate gratification of basic human needs in order to enjoy life; restraint stands for a society that believes one should control and regulate gratification, which is done through strict social norms. For example, in Russia, it is generally not common to smile at a stranger as this is interpreted as overly indulgent, yet in the United States, sales associates are encouraged to smile at customers upon entering an establishment. To do otherwise is considered too restrained and impolite.</a:t>
            </a:r>
          </a:p>
          <a:p>
            <a:pPr marL="0" indent="0">
              <a:buNone/>
            </a:pPr>
            <a:r>
              <a:rPr lang="en-US" dirty="0"/>
              <a:t>While Hofstede’s research focused on quantifying cultural differences between country values, another study focused specifically on identifying differences in leadership </a:t>
            </a:r>
            <a:r>
              <a:rPr lang="en-US" dirty="0" err="1"/>
              <a:t>behaviours</a:t>
            </a:r>
            <a:r>
              <a:rPr lang="en-US" dirty="0"/>
              <a:t>.</a:t>
            </a:r>
            <a:endParaRPr lang="ru-RU" dirty="0"/>
          </a:p>
        </p:txBody>
      </p:sp>
    </p:spTree>
    <p:extLst>
      <p:ext uri="{BB962C8B-B14F-4D97-AF65-F5344CB8AC3E}">
        <p14:creationId xmlns:p14="http://schemas.microsoft.com/office/powerpoint/2010/main" val="2392989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FBA531-9933-A689-78FC-0ECB31991440}"/>
              </a:ext>
            </a:extLst>
          </p:cNvPr>
          <p:cNvSpPr>
            <a:spLocks noGrp="1"/>
          </p:cNvSpPr>
          <p:nvPr>
            <p:ph type="title"/>
          </p:nvPr>
        </p:nvSpPr>
        <p:spPr>
          <a:xfrm>
            <a:off x="838200" y="365125"/>
            <a:ext cx="10515600" cy="431829"/>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38AF3CBE-E6E4-A6BC-3A29-DE386CB0406A}"/>
              </a:ext>
            </a:extLst>
          </p:cNvPr>
          <p:cNvSpPr>
            <a:spLocks noGrp="1"/>
          </p:cNvSpPr>
          <p:nvPr>
            <p:ph idx="1"/>
          </p:nvPr>
        </p:nvSpPr>
        <p:spPr>
          <a:xfrm>
            <a:off x="327171" y="931178"/>
            <a:ext cx="11652307" cy="5245785"/>
          </a:xfrm>
        </p:spPr>
        <p:txBody>
          <a:bodyPr>
            <a:normAutofit/>
          </a:bodyPr>
          <a:lstStyle/>
          <a:p>
            <a:r>
              <a:rPr lang="en-US" dirty="0"/>
              <a:t>As Hofstede explained, ‘a dimension is an aspect of a culture that can be</a:t>
            </a:r>
          </a:p>
          <a:p>
            <a:pPr marL="0" indent="0">
              <a:buNone/>
            </a:pPr>
            <a:r>
              <a:rPr lang="en-US" dirty="0"/>
              <a:t>measured relative to other cultures’ (Hofstede, 1997: 14). The cultural</a:t>
            </a:r>
          </a:p>
          <a:p>
            <a:pPr marL="0" indent="0">
              <a:buNone/>
            </a:pPr>
            <a:r>
              <a:rPr lang="en-US" dirty="0"/>
              <a:t>dimensions described here are the result of quantitative studies using</a:t>
            </a:r>
          </a:p>
          <a:p>
            <a:pPr marL="0" indent="0">
              <a:buNone/>
            </a:pPr>
            <a:r>
              <a:rPr lang="en-US" dirty="0"/>
              <a:t>aggregated self-descriptions. Standardized surveys are translated and filled</a:t>
            </a:r>
          </a:p>
          <a:p>
            <a:pPr marL="0" indent="0">
              <a:buNone/>
            </a:pPr>
            <a:r>
              <a:rPr lang="en-US" dirty="0"/>
              <a:t>in by respondents representing a cultural entity, such as an ethnicity, a</a:t>
            </a:r>
          </a:p>
          <a:p>
            <a:pPr marL="0" indent="0">
              <a:buNone/>
            </a:pPr>
            <a:r>
              <a:rPr lang="en-US" dirty="0"/>
              <a:t>region or a country – in case of the latter we speak of national culture. There after, the answers are </a:t>
            </a:r>
            <a:r>
              <a:rPr lang="en-US" dirty="0" err="1"/>
              <a:t>analysed</a:t>
            </a:r>
            <a:r>
              <a:rPr lang="en-US" dirty="0"/>
              <a:t> using various data reduction methods, resulting in cultural dimensions that best explain the differences in participant responses across cultures and which help us solve challenges.</a:t>
            </a:r>
          </a:p>
          <a:p>
            <a:pPr marL="0" indent="0">
              <a:buNone/>
            </a:pPr>
            <a:r>
              <a:rPr lang="en-US" dirty="0"/>
              <a:t>After all, cultural dimensions do not serve a purpose by themselves.</a:t>
            </a:r>
            <a:endParaRPr lang="ru-RU" dirty="0"/>
          </a:p>
        </p:txBody>
      </p:sp>
    </p:spTree>
    <p:extLst>
      <p:ext uri="{BB962C8B-B14F-4D97-AF65-F5344CB8AC3E}">
        <p14:creationId xmlns:p14="http://schemas.microsoft.com/office/powerpoint/2010/main" val="4006172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E0DC7D-7080-F245-EDE7-B03B1BEF1933}"/>
              </a:ext>
            </a:extLst>
          </p:cNvPr>
          <p:cNvSpPr>
            <a:spLocks noGrp="1"/>
          </p:cNvSpPr>
          <p:nvPr>
            <p:ph type="title"/>
          </p:nvPr>
        </p:nvSpPr>
        <p:spPr>
          <a:xfrm>
            <a:off x="838200" y="365126"/>
            <a:ext cx="10515600" cy="255660"/>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F7395F3F-498E-E604-6983-166EB933F152}"/>
              </a:ext>
            </a:extLst>
          </p:cNvPr>
          <p:cNvSpPr>
            <a:spLocks noGrp="1"/>
          </p:cNvSpPr>
          <p:nvPr>
            <p:ph idx="1"/>
          </p:nvPr>
        </p:nvSpPr>
        <p:spPr>
          <a:xfrm>
            <a:off x="838200" y="830510"/>
            <a:ext cx="10515600" cy="5346453"/>
          </a:xfrm>
        </p:spPr>
        <p:txBody>
          <a:bodyPr>
            <a:normAutofit/>
          </a:bodyPr>
          <a:lstStyle/>
          <a:p>
            <a:r>
              <a:rPr lang="en-US" dirty="0"/>
              <a:t>Rather, they can help us to explain differences in </a:t>
            </a:r>
            <a:r>
              <a:rPr lang="en-US" dirty="0" err="1"/>
              <a:t>behaviour</a:t>
            </a:r>
            <a:r>
              <a:rPr lang="en-US" dirty="0"/>
              <a:t> across cultures and improve the way we deal with those differences. Dimensions have two poles but should be viewed as continua. If countries have dimension scores from 0 to 100, a scale often adapted for convenience, the country with a score of 0 is simply the country with the lowest score found among the countries measured.</a:t>
            </a:r>
          </a:p>
          <a:p>
            <a:endParaRPr lang="ru-RU" dirty="0"/>
          </a:p>
        </p:txBody>
      </p:sp>
    </p:spTree>
    <p:extLst>
      <p:ext uri="{BB962C8B-B14F-4D97-AF65-F5344CB8AC3E}">
        <p14:creationId xmlns:p14="http://schemas.microsoft.com/office/powerpoint/2010/main" val="713538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B4D0AE-99CC-0650-DA19-1729B9C2F338}"/>
              </a:ext>
            </a:extLst>
          </p:cNvPr>
          <p:cNvSpPr>
            <a:spLocks noGrp="1"/>
          </p:cNvSpPr>
          <p:nvPr>
            <p:ph type="title"/>
          </p:nvPr>
        </p:nvSpPr>
        <p:spPr>
          <a:xfrm>
            <a:off x="838200" y="365125"/>
            <a:ext cx="10515600" cy="230493"/>
          </a:xfrm>
        </p:spPr>
        <p:txBody>
          <a:bodyPr>
            <a:normAutofit fontScale="90000"/>
          </a:bodyPr>
          <a:lstStyle/>
          <a:p>
            <a:endParaRPr lang="ru-RU"/>
          </a:p>
        </p:txBody>
      </p:sp>
      <p:sp>
        <p:nvSpPr>
          <p:cNvPr id="3" name="Объект 2">
            <a:extLst>
              <a:ext uri="{FF2B5EF4-FFF2-40B4-BE49-F238E27FC236}">
                <a16:creationId xmlns:a16="http://schemas.microsoft.com/office/drawing/2014/main" id="{F16AED9A-3ABE-E3AC-C131-93F8492E125A}"/>
              </a:ext>
            </a:extLst>
          </p:cNvPr>
          <p:cNvSpPr>
            <a:spLocks noGrp="1"/>
          </p:cNvSpPr>
          <p:nvPr>
            <p:ph idx="1"/>
          </p:nvPr>
        </p:nvSpPr>
        <p:spPr>
          <a:xfrm>
            <a:off x="226503" y="746620"/>
            <a:ext cx="11643919" cy="5430343"/>
          </a:xfrm>
        </p:spPr>
        <p:txBody>
          <a:bodyPr>
            <a:normAutofit fontScale="92500" lnSpcReduction="10000"/>
          </a:bodyPr>
          <a:lstStyle/>
          <a:p>
            <a:pPr algn="just"/>
            <a:r>
              <a:rPr lang="en-US" dirty="0"/>
              <a:t>There are, of course, other ways of studying culture. </a:t>
            </a:r>
          </a:p>
          <a:p>
            <a:pPr algn="just"/>
            <a:r>
              <a:rPr lang="en-US" dirty="0"/>
              <a:t>Qualitative studies tend to use observations or interviews. Often, they are called idiographic studies, starting from the idea that each society has its own unique cultural traits (</a:t>
            </a:r>
            <a:r>
              <a:rPr lang="en-US" dirty="0" err="1"/>
              <a:t>Minkov</a:t>
            </a:r>
            <a:r>
              <a:rPr lang="en-US" dirty="0"/>
              <a:t>, 2013: 62–3) which could not be explained by quantitative studies across cultures. </a:t>
            </a:r>
          </a:p>
          <a:p>
            <a:pPr algn="just"/>
            <a:r>
              <a:rPr lang="en-US" dirty="0"/>
              <a:t>Idiographic studies focus on the explanation of meanings, whereas quantitative research, such as the research on cultural dimensions, focuses on verifiable predictions (e.g. the higher a country scores on Collectivism, the higher the inequality coefficient of that country will be). The first type of study can be attributed to cultural psychology whereas the latter is typical for cross-cultural psychology (Leung &amp; Van de </a:t>
            </a:r>
            <a:r>
              <a:rPr lang="en-US" dirty="0" err="1"/>
              <a:t>Vijver</a:t>
            </a:r>
            <a:r>
              <a:rPr lang="en-US" dirty="0"/>
              <a:t>, 2008: 145). </a:t>
            </a:r>
          </a:p>
          <a:p>
            <a:pPr marL="0" indent="0" algn="just">
              <a:buNone/>
            </a:pPr>
            <a:r>
              <a:rPr lang="en-US" dirty="0"/>
              <a:t>Therefore, while qualitative studies may be better at explaining certain cultural phenomena, quantitative studies are better suited to comparing cultures because they look at common factors that operate across societies despite any local peculiarities (</a:t>
            </a:r>
            <a:r>
              <a:rPr lang="en-US" dirty="0" err="1"/>
              <a:t>Minkov</a:t>
            </a:r>
            <a:r>
              <a:rPr lang="en-US" dirty="0"/>
              <a:t>, 2013: 63).</a:t>
            </a:r>
            <a:endParaRPr lang="ru-RU" dirty="0"/>
          </a:p>
        </p:txBody>
      </p:sp>
    </p:spTree>
    <p:extLst>
      <p:ext uri="{BB962C8B-B14F-4D97-AF65-F5344CB8AC3E}">
        <p14:creationId xmlns:p14="http://schemas.microsoft.com/office/powerpoint/2010/main" val="109026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49863E-24BB-7619-42D4-BC2BF31EDA25}"/>
              </a:ext>
            </a:extLst>
          </p:cNvPr>
          <p:cNvSpPr>
            <a:spLocks noGrp="1"/>
          </p:cNvSpPr>
          <p:nvPr>
            <p:ph type="title"/>
          </p:nvPr>
        </p:nvSpPr>
        <p:spPr>
          <a:xfrm>
            <a:off x="838200" y="365125"/>
            <a:ext cx="10515600" cy="180159"/>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23C64D3E-2AC8-D907-63FD-B18F24462078}"/>
              </a:ext>
            </a:extLst>
          </p:cNvPr>
          <p:cNvSpPr>
            <a:spLocks noGrp="1"/>
          </p:cNvSpPr>
          <p:nvPr>
            <p:ph idx="1"/>
          </p:nvPr>
        </p:nvSpPr>
        <p:spPr>
          <a:xfrm>
            <a:off x="335560" y="796954"/>
            <a:ext cx="11568418" cy="5880683"/>
          </a:xfrm>
        </p:spPr>
        <p:txBody>
          <a:bodyPr>
            <a:normAutofit lnSpcReduction="10000"/>
          </a:bodyPr>
          <a:lstStyle/>
          <a:p>
            <a:r>
              <a:rPr lang="en-US" dirty="0"/>
              <a:t>Criticism of the concept of national culture dimensions has been manifold.</a:t>
            </a:r>
          </a:p>
          <a:p>
            <a:pPr marL="0" indent="0">
              <a:buNone/>
            </a:pPr>
            <a:r>
              <a:rPr lang="en-US" dirty="0"/>
              <a:t>Some critics are </a:t>
            </a:r>
            <a:r>
              <a:rPr lang="en-US" dirty="0" err="1"/>
              <a:t>sceptical</a:t>
            </a:r>
            <a:r>
              <a:rPr lang="en-US" dirty="0"/>
              <a:t> about even the existence of such a thing as an enduring, causal, shared, ‘national culture’ (McSweeney, Brown &amp; </a:t>
            </a:r>
            <a:r>
              <a:rPr lang="en-US" dirty="0" err="1"/>
              <a:t>Iliopoulou</a:t>
            </a:r>
            <a:r>
              <a:rPr lang="en-US" dirty="0"/>
              <a:t>,</a:t>
            </a:r>
          </a:p>
          <a:p>
            <a:pPr marL="0" indent="0">
              <a:buNone/>
            </a:pPr>
            <a:r>
              <a:rPr lang="en-US" dirty="0"/>
              <a:t>2016: 49). The most prevalent arguments are:</a:t>
            </a:r>
          </a:p>
          <a:p>
            <a:pPr marL="0" indent="0">
              <a:buNone/>
            </a:pPr>
            <a:r>
              <a:rPr lang="en-US" dirty="0"/>
              <a:t>National cultures are enduring in the sense that relative national culture differences are persistent over time. This does not mean that cultures do not change – most cultures have become more individualistic over the last decades, whereas economic development is the biggest cause for this change (</a:t>
            </a:r>
            <a:r>
              <a:rPr lang="en-US" dirty="0" err="1"/>
              <a:t>Beugelsdijk</a:t>
            </a:r>
            <a:r>
              <a:rPr lang="en-US" dirty="0"/>
              <a:t> &amp; </a:t>
            </a:r>
            <a:r>
              <a:rPr lang="en-US" dirty="0" err="1"/>
              <a:t>Welzel</a:t>
            </a:r>
            <a:r>
              <a:rPr lang="en-US" dirty="0"/>
              <a:t>, 2018: 1499).</a:t>
            </a:r>
          </a:p>
          <a:p>
            <a:pPr marL="0" indent="0">
              <a:buNone/>
            </a:pPr>
            <a:r>
              <a:rPr lang="en-US" dirty="0"/>
              <a:t>• Causality, as in many other research areas, is difficult to establish. Does culture have an impact on educational achievement or is it the other way around? We only know that the two are associated (e.g. </a:t>
            </a:r>
            <a:r>
              <a:rPr lang="en-US" dirty="0" err="1"/>
              <a:t>Minkov</a:t>
            </a:r>
            <a:r>
              <a:rPr lang="en-US" dirty="0"/>
              <a:t> et al., 2018: 310). Cultural dimensions are frequently used to explain </a:t>
            </a:r>
            <a:r>
              <a:rPr lang="en-US" dirty="0" err="1"/>
              <a:t>behaviour</a:t>
            </a:r>
            <a:r>
              <a:rPr lang="en-US" dirty="0"/>
              <a:t> on levels other than the level of measurement (McSweeney, 2013: 495).</a:t>
            </a:r>
            <a:endParaRPr lang="ru-RU" dirty="0"/>
          </a:p>
        </p:txBody>
      </p:sp>
    </p:spTree>
    <p:extLst>
      <p:ext uri="{BB962C8B-B14F-4D97-AF65-F5344CB8AC3E}">
        <p14:creationId xmlns:p14="http://schemas.microsoft.com/office/powerpoint/2010/main" val="916558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EEEA19-CB89-F8C4-DFC7-AD2567E738A5}"/>
              </a:ext>
            </a:extLst>
          </p:cNvPr>
          <p:cNvSpPr>
            <a:spLocks noGrp="1"/>
          </p:cNvSpPr>
          <p:nvPr>
            <p:ph type="title"/>
          </p:nvPr>
        </p:nvSpPr>
        <p:spPr>
          <a:xfrm>
            <a:off x="838200" y="365125"/>
            <a:ext cx="10515600" cy="247271"/>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E3A9B901-4B08-8397-822D-86D90C0A0CAA}"/>
              </a:ext>
            </a:extLst>
          </p:cNvPr>
          <p:cNvSpPr>
            <a:spLocks noGrp="1"/>
          </p:cNvSpPr>
          <p:nvPr>
            <p:ph idx="1"/>
          </p:nvPr>
        </p:nvSpPr>
        <p:spPr>
          <a:xfrm>
            <a:off x="302005" y="864066"/>
            <a:ext cx="11551640" cy="5628809"/>
          </a:xfrm>
        </p:spPr>
        <p:txBody>
          <a:bodyPr>
            <a:normAutofit fontScale="85000" lnSpcReduction="10000"/>
          </a:bodyPr>
          <a:lstStyle/>
          <a:p>
            <a:pPr marL="0" indent="0">
              <a:buNone/>
            </a:pPr>
            <a:r>
              <a:rPr lang="en-US" dirty="0"/>
              <a:t>For example, Germany may score higher on Individualism than Spain. Yet, when you work with a group of Spaniards and a group of Germans, you cannot assume that the Germans in that particular group are more individualistic than the Spaniards (neither the individuals nor the group).</a:t>
            </a:r>
          </a:p>
          <a:p>
            <a:pPr marL="0" indent="0">
              <a:buNone/>
            </a:pPr>
            <a:r>
              <a:rPr lang="en-US" dirty="0"/>
              <a:t>From Shared Values to Cultural Dimensions 97as a whole). This is known as the ecological fallacy and is being committed by academics and practitioners alike (McSweeney, 2013: 484). This is a serious concern, but it does not invalidate cross-cultural dimension research.</a:t>
            </a:r>
          </a:p>
          <a:p>
            <a:pPr marL="0" indent="0">
              <a:buNone/>
            </a:pPr>
            <a:r>
              <a:rPr lang="en-US" dirty="0"/>
              <a:t>Culture is often defined as a shared meaning system (e.g. Hofstede, 2010: 6) – something that distinguishes one group of people from another. This would assume that one group of people would share something, such as certain values, that differ from another group of people. However, none of the popular dimension theories ask for agreement within cultural groups or sufficient variability to other groups when measuring culture. Therefore, there is a discrepancy between the definition of culture as a shared meaning system and the way it is </a:t>
            </a:r>
            <a:r>
              <a:rPr lang="en-US" dirty="0" err="1"/>
              <a:t>beingmeasured</a:t>
            </a:r>
            <a:r>
              <a:rPr lang="en-US" dirty="0"/>
              <a:t> (Fischer, 2009: 36). Moreover, most values (but not all) are shared across countries and value differences between individuals within countries can be larger than value differences between countries(Fischer &amp; Schwartz, 2011: 1137). The definition of culture as a shared meaning system is therefore problematic and culture evidently should not be reduced to only values.</a:t>
            </a:r>
            <a:endParaRPr lang="ru-RU" dirty="0"/>
          </a:p>
        </p:txBody>
      </p:sp>
    </p:spTree>
    <p:extLst>
      <p:ext uri="{BB962C8B-B14F-4D97-AF65-F5344CB8AC3E}">
        <p14:creationId xmlns:p14="http://schemas.microsoft.com/office/powerpoint/2010/main" val="3184488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97538E-4D41-A5B4-141E-7B82240E313B}"/>
              </a:ext>
            </a:extLst>
          </p:cNvPr>
          <p:cNvSpPr>
            <a:spLocks noGrp="1"/>
          </p:cNvSpPr>
          <p:nvPr>
            <p:ph type="title"/>
          </p:nvPr>
        </p:nvSpPr>
        <p:spPr>
          <a:xfrm>
            <a:off x="838200" y="365126"/>
            <a:ext cx="10515600" cy="238882"/>
          </a:xfrm>
        </p:spPr>
        <p:txBody>
          <a:bodyPr>
            <a:normAutofit fontScale="90000"/>
          </a:bodyPr>
          <a:lstStyle/>
          <a:p>
            <a:endParaRPr lang="ru-RU" dirty="0"/>
          </a:p>
        </p:txBody>
      </p:sp>
      <p:sp>
        <p:nvSpPr>
          <p:cNvPr id="3" name="Объект 2">
            <a:extLst>
              <a:ext uri="{FF2B5EF4-FFF2-40B4-BE49-F238E27FC236}">
                <a16:creationId xmlns:a16="http://schemas.microsoft.com/office/drawing/2014/main" id="{33763E43-D3D3-D7BA-C572-9203F89046F3}"/>
              </a:ext>
            </a:extLst>
          </p:cNvPr>
          <p:cNvSpPr>
            <a:spLocks noGrp="1"/>
          </p:cNvSpPr>
          <p:nvPr>
            <p:ph idx="1"/>
          </p:nvPr>
        </p:nvSpPr>
        <p:spPr>
          <a:xfrm>
            <a:off x="318781" y="864066"/>
            <a:ext cx="11560029" cy="5312897"/>
          </a:xfrm>
        </p:spPr>
        <p:txBody>
          <a:bodyPr/>
          <a:lstStyle/>
          <a:p>
            <a:r>
              <a:rPr lang="en-US" dirty="0"/>
              <a:t>The nation as a unit of measurement is another concern. Cultures may</a:t>
            </a:r>
          </a:p>
          <a:p>
            <a:pPr marL="0" indent="0">
              <a:buNone/>
            </a:pPr>
            <a:r>
              <a:rPr lang="en-US" dirty="0"/>
              <a:t>move across borders, or regional cultures within nations may exist. Yet,</a:t>
            </a:r>
          </a:p>
          <a:p>
            <a:pPr marL="0" indent="0">
              <a:buNone/>
            </a:pPr>
            <a:r>
              <a:rPr lang="en-US" dirty="0"/>
              <a:t>when clustering regions of countries based on the values of inhabitants,</a:t>
            </a:r>
          </a:p>
          <a:p>
            <a:pPr marL="0" indent="0">
              <a:buNone/>
            </a:pPr>
            <a:r>
              <a:rPr lang="en-US" dirty="0"/>
              <a:t>the regions nearly always cluster together with regions of the same</a:t>
            </a:r>
          </a:p>
          <a:p>
            <a:pPr marL="0" indent="0">
              <a:buNone/>
            </a:pPr>
            <a:r>
              <a:rPr lang="en-US" dirty="0"/>
              <a:t>country (</a:t>
            </a:r>
            <a:r>
              <a:rPr lang="en-US" dirty="0" err="1"/>
              <a:t>Minkov</a:t>
            </a:r>
            <a:r>
              <a:rPr lang="en-US" dirty="0"/>
              <a:t> &amp; Hofstede, 2012: 152). This is true even for African</a:t>
            </a:r>
          </a:p>
          <a:p>
            <a:pPr marL="0" indent="0">
              <a:buNone/>
            </a:pPr>
            <a:r>
              <a:rPr lang="en-US" dirty="0"/>
              <a:t>nations where borders were drawn rather arbitrarily. As most indicators</a:t>
            </a:r>
          </a:p>
          <a:p>
            <a:pPr marL="0" indent="0">
              <a:buNone/>
            </a:pPr>
            <a:r>
              <a:rPr lang="en-US" dirty="0"/>
              <a:t>(Gini coefficient, educational achievement data, crime rates, etc.) associated with cultural dimensions are available on the national level, it makes most sense to measure culture on the same level.</a:t>
            </a:r>
            <a:endParaRPr lang="ru-RU" dirty="0"/>
          </a:p>
        </p:txBody>
      </p:sp>
    </p:spTree>
    <p:extLst>
      <p:ext uri="{BB962C8B-B14F-4D97-AF65-F5344CB8AC3E}">
        <p14:creationId xmlns:p14="http://schemas.microsoft.com/office/powerpoint/2010/main" val="1807261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A53656-AE08-28F1-9907-85ABA4CC2C5C}"/>
              </a:ext>
            </a:extLst>
          </p:cNvPr>
          <p:cNvSpPr>
            <a:spLocks noGrp="1"/>
          </p:cNvSpPr>
          <p:nvPr>
            <p:ph type="title"/>
          </p:nvPr>
        </p:nvSpPr>
        <p:spPr>
          <a:xfrm>
            <a:off x="343949" y="100668"/>
            <a:ext cx="11492917" cy="822121"/>
          </a:xfrm>
        </p:spPr>
        <p:txBody>
          <a:bodyPr>
            <a:normAutofit fontScale="90000"/>
          </a:bodyPr>
          <a:lstStyle/>
          <a:p>
            <a:pPr algn="ctr"/>
            <a:br>
              <a:rPr lang="en-US" sz="3100" dirty="0"/>
            </a:br>
            <a:br>
              <a:rPr lang="en-US" sz="3100" dirty="0"/>
            </a:br>
            <a:r>
              <a:rPr lang="en-US" sz="3100" dirty="0"/>
              <a:t>Explaining Shared Values as Building Blocks of</a:t>
            </a:r>
            <a:br>
              <a:rPr lang="en-US" sz="3100" dirty="0"/>
            </a:br>
            <a:r>
              <a:rPr lang="en-US" sz="3100" dirty="0"/>
              <a:t>Societies: Milton Rokeach</a:t>
            </a:r>
            <a:br>
              <a:rPr lang="ru-RU" dirty="0"/>
            </a:br>
            <a:endParaRPr lang="ru-RU" dirty="0"/>
          </a:p>
        </p:txBody>
      </p:sp>
      <p:sp>
        <p:nvSpPr>
          <p:cNvPr id="3" name="Объект 2">
            <a:extLst>
              <a:ext uri="{FF2B5EF4-FFF2-40B4-BE49-F238E27FC236}">
                <a16:creationId xmlns:a16="http://schemas.microsoft.com/office/drawing/2014/main" id="{68A44A5E-7ED5-03EB-9121-814AF5DCB38F}"/>
              </a:ext>
            </a:extLst>
          </p:cNvPr>
          <p:cNvSpPr>
            <a:spLocks noGrp="1"/>
          </p:cNvSpPr>
          <p:nvPr>
            <p:ph idx="1"/>
          </p:nvPr>
        </p:nvSpPr>
        <p:spPr>
          <a:xfrm>
            <a:off x="268448" y="1065402"/>
            <a:ext cx="11568418" cy="5427471"/>
          </a:xfrm>
        </p:spPr>
        <p:txBody>
          <a:bodyPr>
            <a:normAutofit/>
          </a:bodyPr>
          <a:lstStyle/>
          <a:p>
            <a:pPr algn="just"/>
            <a:r>
              <a:rPr lang="en-US" dirty="0"/>
              <a:t>All societies have shared values as well as a range of values held by </a:t>
            </a:r>
            <a:r>
              <a:rPr lang="en-US" dirty="0" err="1"/>
              <a:t>individuals,which</a:t>
            </a:r>
            <a:r>
              <a:rPr lang="en-US" dirty="0"/>
              <a:t> make up the building blocks of a society and provide structure, guidance and familiarity for its people. A ‘value’ is an enduring principle which helps us determine that one way of thinking, believing or doing is preferable over another, while a ‘value system’ is the incorporation of principles and rules that people in a society learn in order to interact with</a:t>
            </a:r>
          </a:p>
          <a:p>
            <a:pPr marL="0" indent="0" algn="just">
              <a:buNone/>
            </a:pPr>
            <a:r>
              <a:rPr lang="en-US" dirty="0"/>
              <a:t>each other. Early twentieth-century work on values was conducted by social</a:t>
            </a:r>
          </a:p>
          <a:p>
            <a:pPr marL="0" indent="0" algn="just">
              <a:buNone/>
            </a:pPr>
            <a:r>
              <a:rPr lang="en-US" dirty="0"/>
              <a:t>psychologist Milton Rokeach (1973; 1979), who described the concept of</a:t>
            </a:r>
          </a:p>
          <a:p>
            <a:pPr marL="0" indent="0" algn="just">
              <a:buNone/>
            </a:pPr>
            <a:r>
              <a:rPr lang="en-US" dirty="0"/>
              <a:t>values as being made up of cognitive, affective and </a:t>
            </a:r>
            <a:r>
              <a:rPr lang="en-US" dirty="0" err="1"/>
              <a:t>behavioural</a:t>
            </a:r>
            <a:r>
              <a:rPr lang="en-US" dirty="0"/>
              <a:t> characteristics</a:t>
            </a:r>
          </a:p>
          <a:p>
            <a:pPr marL="0" indent="0" algn="just">
              <a:buNone/>
            </a:pPr>
            <a:r>
              <a:rPr lang="en-US" dirty="0"/>
              <a:t>that help guide humans in preferring one </a:t>
            </a:r>
            <a:r>
              <a:rPr lang="en-US" dirty="0" err="1"/>
              <a:t>behaviour</a:t>
            </a:r>
            <a:r>
              <a:rPr lang="en-US" dirty="0"/>
              <a:t> over another.</a:t>
            </a:r>
            <a:endParaRPr lang="ru-RU" dirty="0"/>
          </a:p>
        </p:txBody>
      </p:sp>
    </p:spTree>
    <p:extLst>
      <p:ext uri="{BB962C8B-B14F-4D97-AF65-F5344CB8AC3E}">
        <p14:creationId xmlns:p14="http://schemas.microsoft.com/office/powerpoint/2010/main" val="194467488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3227</Words>
  <Application>Microsoft Office PowerPoint</Application>
  <PresentationFormat>Широкоэкранный</PresentationFormat>
  <Paragraphs>107</Paragraphs>
  <Slides>24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24</vt:i4>
      </vt:variant>
    </vt:vector>
  </HeadingPairs>
  <TitlesOfParts>
    <vt:vector size="28" baseType="lpstr">
      <vt:lpstr>Arial</vt:lpstr>
      <vt:lpstr>Calibri</vt:lpstr>
      <vt:lpstr>Calibri Light</vt:lpstr>
      <vt:lpstr>Тема Office</vt:lpstr>
      <vt:lpstr>From Shared Values to Cultural Dimensions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Explaining Shared Values as Building Blocks of Societies: Milton Rokeach </vt:lpstr>
      <vt:lpstr>Презентация PowerPoint</vt:lpstr>
      <vt:lpstr>Презентация PowerPoint</vt:lpstr>
      <vt:lpstr>Identifying Value Orientations: Kluckhohn and Strodtbeck</vt:lpstr>
      <vt:lpstr>Презентация PowerPoint</vt:lpstr>
      <vt:lpstr>Презентация PowerPoint</vt:lpstr>
      <vt:lpstr>Creating a Landmark Breakthrough: Geert Hofstede</vt:lpstr>
      <vt:lpstr>Презентация PowerPoint</vt:lpstr>
      <vt:lpstr>Презентация PowerPoint</vt:lpstr>
      <vt:lpstr>Презентация PowerPoint</vt:lpstr>
      <vt:lpstr>Figure 6.1 Hofstede’s levels of mental programming. Source: Hofstede, Hofstede and Minkov (2010: 6)</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Shared Values to Cultural Dimensions</dc:title>
  <dc:creator>Сейдикенова Алмаш</dc:creator>
  <cp:lastModifiedBy>Сейдикенова Алмаш</cp:lastModifiedBy>
  <cp:revision>5</cp:revision>
  <dcterms:created xsi:type="dcterms:W3CDTF">2023-02-15T07:52:20Z</dcterms:created>
  <dcterms:modified xsi:type="dcterms:W3CDTF">2023-02-15T08:59:03Z</dcterms:modified>
</cp:coreProperties>
</file>